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5" r:id="rId6"/>
    <p:sldId id="267" r:id="rId7"/>
    <p:sldId id="268" r:id="rId8"/>
    <p:sldId id="261" r:id="rId9"/>
    <p:sldId id="262" r:id="rId10"/>
    <p:sldId id="269" r:id="rId11"/>
  </p:sldIdLst>
  <p:sldSz cx="18288000" cy="10287000"/>
  <p:notesSz cx="6858000" cy="9144000"/>
  <p:embeddedFontLst>
    <p:embeddedFont>
      <p:font typeface="Alpha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nva Sans Bold" panose="020B0604020202020204" charset="0"/>
      <p:regular r:id="rId18"/>
      <p:bold r:id="rId19"/>
    </p:embeddedFont>
    <p:embeddedFont>
      <p:font typeface="Nunito Sans" pitchFamily="2" charset="0"/>
      <p:regular r:id="rId20"/>
      <p:bold r:id="rId21"/>
      <p:italic r:id="rId22"/>
      <p:boldItalic r:id="rId23"/>
    </p:embeddedFont>
    <p:embeddedFont>
      <p:font typeface="Nunito Sans Bold" charset="0"/>
      <p:regular r:id="rId24"/>
      <p:bold r:id="rId25"/>
    </p:embeddedFont>
    <p:embeddedFont>
      <p:font typeface="Oswald Bold" panose="020B060402020202020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FF95F9-97FD-498E-A5D9-3FAB08CB8C5F}" v="7" dt="2024-06-12T15:21:33.3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85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296282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185699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45045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44697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6.jpeg"/><Relationship Id="rId3" Type="http://schemas.openxmlformats.org/officeDocument/2006/relationships/image" Target="../media/image38.png"/><Relationship Id="rId7" Type="http://schemas.openxmlformats.org/officeDocument/2006/relationships/image" Target="../media/image52.png"/><Relationship Id="rId12" Type="http://schemas.openxmlformats.org/officeDocument/2006/relationships/image" Target="../media/image5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43.svg"/><Relationship Id="rId4" Type="http://schemas.openxmlformats.org/officeDocument/2006/relationships/image" Target="../media/image39.sv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5.png"/><Relationship Id="rId5" Type="http://schemas.openxmlformats.org/officeDocument/2006/relationships/image" Target="../media/image59.png"/><Relationship Id="rId10" Type="http://schemas.openxmlformats.org/officeDocument/2006/relationships/image" Target="../media/image4.svg"/><Relationship Id="rId4" Type="http://schemas.openxmlformats.org/officeDocument/2006/relationships/image" Target="../media/image58.sv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03030" y="10979434"/>
            <a:ext cx="270066" cy="155850"/>
            <a:chOff x="0" y="0"/>
            <a:chExt cx="360088" cy="207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0172" cy="207772"/>
            </a:xfrm>
            <a:custGeom>
              <a:avLst/>
              <a:gdLst/>
              <a:ahLst/>
              <a:cxnLst/>
              <a:rect l="l" t="t" r="r" b="b"/>
              <a:pathLst>
                <a:path w="360172" h="207772">
                  <a:moveTo>
                    <a:pt x="0" y="0"/>
                  </a:moveTo>
                  <a:cubicBezTo>
                    <a:pt x="105283" y="101219"/>
                    <a:pt x="228981" y="207772"/>
                    <a:pt x="301879" y="207772"/>
                  </a:cubicBezTo>
                  <a:cubicBezTo>
                    <a:pt x="330581" y="207772"/>
                    <a:pt x="351409" y="191262"/>
                    <a:pt x="360172" y="151384"/>
                  </a:cubicBezTo>
                  <a:cubicBezTo>
                    <a:pt x="243205" y="94107"/>
                    <a:pt x="122809" y="43561"/>
                    <a:pt x="0" y="0"/>
                  </a:cubicBezTo>
                  <a:close/>
                </a:path>
              </a:pathLst>
            </a:custGeom>
            <a:solidFill>
              <a:srgbClr val="757A6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2042" y="0"/>
            <a:ext cx="18443970" cy="13024184"/>
          </a:xfrm>
          <a:custGeom>
            <a:avLst/>
            <a:gdLst/>
            <a:ahLst/>
            <a:cxnLst/>
            <a:rect l="l" t="t" r="r" b="b"/>
            <a:pathLst>
              <a:path w="18443970" h="13024184">
                <a:moveTo>
                  <a:pt x="0" y="0"/>
                </a:moveTo>
                <a:lnTo>
                  <a:pt x="18443970" y="0"/>
                </a:lnTo>
                <a:lnTo>
                  <a:pt x="18443970" y="13024184"/>
                </a:lnTo>
                <a:lnTo>
                  <a:pt x="0" y="13024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545225" y="1885939"/>
            <a:ext cx="9197550" cy="477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11000">
                <a:solidFill>
                  <a:srgbClr val="DBDDD3"/>
                </a:solidFill>
                <a:latin typeface="Alpha"/>
              </a:rPr>
              <a:t>BehavIoral Health Commission </a:t>
            </a:r>
          </a:p>
          <a:p>
            <a:pPr algn="ctr">
              <a:lnSpc>
                <a:spcPts val="11880"/>
              </a:lnSpc>
            </a:pPr>
            <a:r>
              <a:rPr lang="en-US" sz="11000">
                <a:solidFill>
                  <a:srgbClr val="DBDDD3"/>
                </a:solidFill>
                <a:latin typeface="Alpha"/>
              </a:rPr>
              <a:t>Meeting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671500" y="6756152"/>
            <a:ext cx="9065518" cy="2237946"/>
            <a:chOff x="0" y="0"/>
            <a:chExt cx="12087357" cy="2983928"/>
          </a:xfrm>
        </p:grpSpPr>
        <p:sp>
          <p:nvSpPr>
            <p:cNvPr id="7" name="Freeform 7"/>
            <p:cNvSpPr/>
            <p:nvPr/>
          </p:nvSpPr>
          <p:spPr>
            <a:xfrm>
              <a:off x="79380" y="0"/>
              <a:ext cx="12007977" cy="2983928"/>
            </a:xfrm>
            <a:custGeom>
              <a:avLst/>
              <a:gdLst/>
              <a:ahLst/>
              <a:cxnLst/>
              <a:rect l="l" t="t" r="r" b="b"/>
              <a:pathLst>
                <a:path w="12007977" h="2291218">
                  <a:moveTo>
                    <a:pt x="0" y="0"/>
                  </a:moveTo>
                  <a:lnTo>
                    <a:pt x="12007977" y="0"/>
                  </a:lnTo>
                  <a:lnTo>
                    <a:pt x="12007977" y="2291218"/>
                  </a:lnTo>
                  <a:lnTo>
                    <a:pt x="0" y="2291218"/>
                  </a:lnTo>
                  <a:close/>
                </a:path>
              </a:pathLst>
            </a:custGeom>
            <a:solidFill>
              <a:srgbClr val="757A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2008000" cy="298392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ct val="136363"/>
                </a:lnSpc>
              </a:pPr>
              <a:r>
                <a:rPr lang="en-US" sz="3200" dirty="0">
                  <a:solidFill>
                    <a:srgbClr val="DBDDD3"/>
                  </a:solidFill>
                  <a:latin typeface="Nunito Sans"/>
                </a:rPr>
                <a:t>Sheriff Karl Leonard</a:t>
              </a:r>
              <a:endParaRPr lang="en-US" dirty="0"/>
            </a:p>
            <a:p>
              <a:pPr algn="ctr">
                <a:lnSpc>
                  <a:spcPct val="136363"/>
                </a:lnSpc>
              </a:pPr>
              <a:r>
                <a:rPr lang="en-US" sz="3200" dirty="0">
                  <a:solidFill>
                    <a:srgbClr val="DBDDD3"/>
                  </a:solidFill>
                  <a:latin typeface="Nunito Sans"/>
                </a:rPr>
                <a:t>and </a:t>
              </a:r>
            </a:p>
            <a:p>
              <a:pPr algn="ctr">
                <a:lnSpc>
                  <a:spcPct val="136363"/>
                </a:lnSpc>
              </a:pPr>
              <a:r>
                <a:rPr lang="en-US" sz="3200" dirty="0">
                  <a:solidFill>
                    <a:srgbClr val="DBDDD3"/>
                  </a:solidFill>
                  <a:latin typeface="Nunito Sans"/>
                </a:rPr>
                <a:t>Kerri Rhodes LPC, LMFT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426338" y="4340006"/>
            <a:ext cx="3228976" cy="1218806"/>
          </a:xfrm>
          <a:custGeom>
            <a:avLst/>
            <a:gdLst/>
            <a:ahLst/>
            <a:cxnLst/>
            <a:rect l="l" t="t" r="r" b="b"/>
            <a:pathLst>
              <a:path w="3228976" h="1218806">
                <a:moveTo>
                  <a:pt x="0" y="0"/>
                </a:moveTo>
                <a:lnTo>
                  <a:pt x="3228976" y="0"/>
                </a:lnTo>
                <a:lnTo>
                  <a:pt x="3228976" y="1218806"/>
                </a:lnTo>
                <a:lnTo>
                  <a:pt x="0" y="1218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642438" y="4340006"/>
            <a:ext cx="3228978" cy="1218806"/>
          </a:xfrm>
          <a:custGeom>
            <a:avLst/>
            <a:gdLst/>
            <a:ahLst/>
            <a:cxnLst/>
            <a:rect l="l" t="t" r="r" b="b"/>
            <a:pathLst>
              <a:path w="3228978" h="1218806">
                <a:moveTo>
                  <a:pt x="0" y="0"/>
                </a:moveTo>
                <a:lnTo>
                  <a:pt x="3228978" y="0"/>
                </a:lnTo>
                <a:lnTo>
                  <a:pt x="3228978" y="1218806"/>
                </a:lnTo>
                <a:lnTo>
                  <a:pt x="0" y="12188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0338" y="4056431"/>
            <a:ext cx="4156546" cy="2825718"/>
          </a:xfrm>
          <a:custGeom>
            <a:avLst/>
            <a:gdLst/>
            <a:ahLst/>
            <a:cxnLst/>
            <a:rect l="l" t="t" r="r" b="b"/>
            <a:pathLst>
              <a:path w="4156546" h="2825718">
                <a:moveTo>
                  <a:pt x="0" y="0"/>
                </a:moveTo>
                <a:lnTo>
                  <a:pt x="4156546" y="0"/>
                </a:lnTo>
                <a:lnTo>
                  <a:pt x="4156546" y="2825718"/>
                </a:lnTo>
                <a:lnTo>
                  <a:pt x="0" y="282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413666" y="9120732"/>
            <a:ext cx="5293926" cy="1688840"/>
          </a:xfrm>
          <a:custGeom>
            <a:avLst/>
            <a:gdLst/>
            <a:ahLst/>
            <a:cxnLst/>
            <a:rect l="l" t="t" r="r" b="b"/>
            <a:pathLst>
              <a:path w="5293926" h="1688840">
                <a:moveTo>
                  <a:pt x="0" y="0"/>
                </a:moveTo>
                <a:lnTo>
                  <a:pt x="5293926" y="0"/>
                </a:lnTo>
                <a:lnTo>
                  <a:pt x="5293926" y="1688840"/>
                </a:lnTo>
                <a:lnTo>
                  <a:pt x="0" y="1688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44801" y="1598313"/>
            <a:ext cx="4191295" cy="1675442"/>
          </a:xfrm>
          <a:custGeom>
            <a:avLst/>
            <a:gdLst/>
            <a:ahLst/>
            <a:cxnLst/>
            <a:rect l="l" t="t" r="r" b="b"/>
            <a:pathLst>
              <a:path w="4191295" h="1675442">
                <a:moveTo>
                  <a:pt x="0" y="0"/>
                </a:moveTo>
                <a:lnTo>
                  <a:pt x="4191294" y="0"/>
                </a:lnTo>
                <a:lnTo>
                  <a:pt x="4191294" y="1675442"/>
                </a:lnTo>
                <a:lnTo>
                  <a:pt x="0" y="16754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55279" y="2647617"/>
            <a:ext cx="5398896" cy="1731214"/>
          </a:xfrm>
          <a:custGeom>
            <a:avLst/>
            <a:gdLst/>
            <a:ahLst/>
            <a:cxnLst/>
            <a:rect l="l" t="t" r="r" b="b"/>
            <a:pathLst>
              <a:path w="5398896" h="1731214">
                <a:moveTo>
                  <a:pt x="0" y="0"/>
                </a:moveTo>
                <a:lnTo>
                  <a:pt x="5398896" y="0"/>
                </a:lnTo>
                <a:lnTo>
                  <a:pt x="5398896" y="1731214"/>
                </a:lnTo>
                <a:lnTo>
                  <a:pt x="0" y="17312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6794" y="6030279"/>
            <a:ext cx="11120180" cy="4064832"/>
          </a:xfrm>
          <a:custGeom>
            <a:avLst/>
            <a:gdLst/>
            <a:ahLst/>
            <a:cxnLst/>
            <a:rect l="l" t="t" r="r" b="b"/>
            <a:pathLst>
              <a:path w="11120180" h="4064832">
                <a:moveTo>
                  <a:pt x="0" y="0"/>
                </a:moveTo>
                <a:lnTo>
                  <a:pt x="11120180" y="0"/>
                </a:lnTo>
                <a:lnTo>
                  <a:pt x="11120180" y="4064832"/>
                </a:lnTo>
                <a:lnTo>
                  <a:pt x="0" y="40648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349131" y="884008"/>
            <a:ext cx="4116404" cy="1124864"/>
          </a:xfrm>
          <a:custGeom>
            <a:avLst/>
            <a:gdLst/>
            <a:ahLst/>
            <a:cxnLst/>
            <a:rect l="l" t="t" r="r" b="b"/>
            <a:pathLst>
              <a:path w="4116404" h="1124864">
                <a:moveTo>
                  <a:pt x="0" y="0"/>
                </a:moveTo>
                <a:lnTo>
                  <a:pt x="4116404" y="0"/>
                </a:lnTo>
                <a:lnTo>
                  <a:pt x="4116404" y="1124864"/>
                </a:lnTo>
                <a:lnTo>
                  <a:pt x="0" y="11248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47618" y="-122329"/>
            <a:ext cx="4191295" cy="1675442"/>
          </a:xfrm>
          <a:custGeom>
            <a:avLst/>
            <a:gdLst/>
            <a:ahLst/>
            <a:cxnLst/>
            <a:rect l="l" t="t" r="r" b="b"/>
            <a:pathLst>
              <a:path w="4191295" h="1675442">
                <a:moveTo>
                  <a:pt x="0" y="0"/>
                </a:moveTo>
                <a:lnTo>
                  <a:pt x="4191294" y="0"/>
                </a:lnTo>
                <a:lnTo>
                  <a:pt x="4191294" y="1675442"/>
                </a:lnTo>
                <a:lnTo>
                  <a:pt x="0" y="167544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872254" y="638343"/>
            <a:ext cx="2543492" cy="2538687"/>
          </a:xfrm>
          <a:custGeom>
            <a:avLst/>
            <a:gdLst/>
            <a:ahLst/>
            <a:cxnLst/>
            <a:rect l="l" t="t" r="r" b="b"/>
            <a:pathLst>
              <a:path w="2543492" h="2538687">
                <a:moveTo>
                  <a:pt x="0" y="0"/>
                </a:moveTo>
                <a:lnTo>
                  <a:pt x="2543492" y="0"/>
                </a:lnTo>
                <a:lnTo>
                  <a:pt x="2543492" y="2538686"/>
                </a:lnTo>
                <a:lnTo>
                  <a:pt x="0" y="25386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9D8B2-32DB-EE27-9949-276B8EBE9B82}"/>
              </a:ext>
            </a:extLst>
          </p:cNvPr>
          <p:cNvSpPr txBox="1"/>
          <p:nvPr/>
        </p:nvSpPr>
        <p:spPr>
          <a:xfrm>
            <a:off x="1659659" y="2946035"/>
            <a:ext cx="151821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lpha" panose="020B0604020202020204" charset="0"/>
              </a:rPr>
              <a:t>“There comes a point where we need to stop just pulling people out of the river.  We need to go UPSTREAM and find out why they’re falling in.”</a:t>
            </a:r>
          </a:p>
          <a:p>
            <a:r>
              <a:rPr lang="en-US" sz="7200">
                <a:latin typeface="Alpha" panose="020B0604020202020204" charset="0"/>
              </a:rPr>
              <a:t>	                                  ~</a:t>
            </a:r>
            <a:r>
              <a:rPr lang="en-US" sz="7200" dirty="0">
                <a:latin typeface="Alpha" panose="020B0604020202020204" charset="0"/>
              </a:rPr>
              <a:t>Desmond Tutu </a:t>
            </a:r>
          </a:p>
        </p:txBody>
      </p:sp>
    </p:spTree>
    <p:extLst>
      <p:ext uri="{BB962C8B-B14F-4D97-AF65-F5344CB8AC3E}">
        <p14:creationId xmlns:p14="http://schemas.microsoft.com/office/powerpoint/2010/main" val="3602855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95532" y="3204561"/>
            <a:ext cx="4156546" cy="2825718"/>
          </a:xfrm>
          <a:custGeom>
            <a:avLst/>
            <a:gdLst/>
            <a:ahLst/>
            <a:cxnLst/>
            <a:rect l="l" t="t" r="r" b="b"/>
            <a:pathLst>
              <a:path w="4156546" h="2825718">
                <a:moveTo>
                  <a:pt x="0" y="0"/>
                </a:moveTo>
                <a:lnTo>
                  <a:pt x="4156546" y="0"/>
                </a:lnTo>
                <a:lnTo>
                  <a:pt x="4156546" y="2825718"/>
                </a:lnTo>
                <a:lnTo>
                  <a:pt x="0" y="282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413666" y="9120732"/>
            <a:ext cx="5293926" cy="1688840"/>
          </a:xfrm>
          <a:custGeom>
            <a:avLst/>
            <a:gdLst/>
            <a:ahLst/>
            <a:cxnLst/>
            <a:rect l="l" t="t" r="r" b="b"/>
            <a:pathLst>
              <a:path w="5293926" h="1688840">
                <a:moveTo>
                  <a:pt x="0" y="0"/>
                </a:moveTo>
                <a:lnTo>
                  <a:pt x="5293926" y="0"/>
                </a:lnTo>
                <a:lnTo>
                  <a:pt x="5293926" y="1688840"/>
                </a:lnTo>
                <a:lnTo>
                  <a:pt x="0" y="1688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87203" y="-17"/>
            <a:ext cx="4191295" cy="1675442"/>
          </a:xfrm>
          <a:custGeom>
            <a:avLst/>
            <a:gdLst/>
            <a:ahLst/>
            <a:cxnLst/>
            <a:rect l="l" t="t" r="r" b="b"/>
            <a:pathLst>
              <a:path w="4191295" h="1675442">
                <a:moveTo>
                  <a:pt x="0" y="0"/>
                </a:moveTo>
                <a:lnTo>
                  <a:pt x="4191294" y="0"/>
                </a:lnTo>
                <a:lnTo>
                  <a:pt x="4191294" y="1675442"/>
                </a:lnTo>
                <a:lnTo>
                  <a:pt x="0" y="16754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258240" y="1907686"/>
            <a:ext cx="5398896" cy="1731214"/>
          </a:xfrm>
          <a:custGeom>
            <a:avLst/>
            <a:gdLst/>
            <a:ahLst/>
            <a:cxnLst/>
            <a:rect l="l" t="t" r="r" b="b"/>
            <a:pathLst>
              <a:path w="5398896" h="1731214">
                <a:moveTo>
                  <a:pt x="0" y="0"/>
                </a:moveTo>
                <a:lnTo>
                  <a:pt x="5398896" y="0"/>
                </a:lnTo>
                <a:lnTo>
                  <a:pt x="5398896" y="1731214"/>
                </a:lnTo>
                <a:lnTo>
                  <a:pt x="0" y="17312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303644" y="740886"/>
            <a:ext cx="11120180" cy="4064832"/>
          </a:xfrm>
          <a:custGeom>
            <a:avLst/>
            <a:gdLst/>
            <a:ahLst/>
            <a:cxnLst/>
            <a:rect l="l" t="t" r="r" b="b"/>
            <a:pathLst>
              <a:path w="11120180" h="4064832">
                <a:moveTo>
                  <a:pt x="0" y="0"/>
                </a:moveTo>
                <a:lnTo>
                  <a:pt x="11120180" y="0"/>
                </a:lnTo>
                <a:lnTo>
                  <a:pt x="11120180" y="4064832"/>
                </a:lnTo>
                <a:lnTo>
                  <a:pt x="0" y="40648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061688" y="-1368177"/>
            <a:ext cx="13200774" cy="13023354"/>
          </a:xfrm>
          <a:custGeom>
            <a:avLst/>
            <a:gdLst/>
            <a:ahLst/>
            <a:cxnLst/>
            <a:rect l="l" t="t" r="r" b="b"/>
            <a:pathLst>
              <a:path w="13200774" h="13023354">
                <a:moveTo>
                  <a:pt x="0" y="0"/>
                </a:moveTo>
                <a:lnTo>
                  <a:pt x="13200774" y="0"/>
                </a:lnTo>
                <a:lnTo>
                  <a:pt x="13200774" y="13023354"/>
                </a:lnTo>
                <a:lnTo>
                  <a:pt x="0" y="130233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591232" y="1549394"/>
            <a:ext cx="4116404" cy="1124864"/>
          </a:xfrm>
          <a:custGeom>
            <a:avLst/>
            <a:gdLst/>
            <a:ahLst/>
            <a:cxnLst/>
            <a:rect l="l" t="t" r="r" b="b"/>
            <a:pathLst>
              <a:path w="4116404" h="1124864">
                <a:moveTo>
                  <a:pt x="0" y="0"/>
                </a:moveTo>
                <a:lnTo>
                  <a:pt x="4116404" y="0"/>
                </a:lnTo>
                <a:lnTo>
                  <a:pt x="4116404" y="1124864"/>
                </a:lnTo>
                <a:lnTo>
                  <a:pt x="0" y="11248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454653" y="-1001817"/>
            <a:ext cx="4191295" cy="1675442"/>
          </a:xfrm>
          <a:custGeom>
            <a:avLst/>
            <a:gdLst/>
            <a:ahLst/>
            <a:cxnLst/>
            <a:rect l="l" t="t" r="r" b="b"/>
            <a:pathLst>
              <a:path w="4191295" h="1675442">
                <a:moveTo>
                  <a:pt x="0" y="0"/>
                </a:moveTo>
                <a:lnTo>
                  <a:pt x="4191294" y="0"/>
                </a:lnTo>
                <a:lnTo>
                  <a:pt x="4191294" y="1675442"/>
                </a:lnTo>
                <a:lnTo>
                  <a:pt x="0" y="167544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872254" y="638343"/>
            <a:ext cx="2543492" cy="2538687"/>
          </a:xfrm>
          <a:custGeom>
            <a:avLst/>
            <a:gdLst/>
            <a:ahLst/>
            <a:cxnLst/>
            <a:rect l="l" t="t" r="r" b="b"/>
            <a:pathLst>
              <a:path w="2543492" h="2538687">
                <a:moveTo>
                  <a:pt x="0" y="0"/>
                </a:moveTo>
                <a:lnTo>
                  <a:pt x="2543492" y="0"/>
                </a:lnTo>
                <a:lnTo>
                  <a:pt x="2543492" y="2538686"/>
                </a:lnTo>
                <a:lnTo>
                  <a:pt x="0" y="253868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862555" y="3064896"/>
            <a:ext cx="14562890" cy="6976289"/>
          </a:xfrm>
          <a:custGeom>
            <a:avLst/>
            <a:gdLst/>
            <a:ahLst/>
            <a:cxnLst/>
            <a:rect l="l" t="t" r="r" b="b"/>
            <a:pathLst>
              <a:path w="14562890" h="6976289">
                <a:moveTo>
                  <a:pt x="0" y="0"/>
                </a:moveTo>
                <a:lnTo>
                  <a:pt x="14562889" y="0"/>
                </a:lnTo>
                <a:lnTo>
                  <a:pt x="14562889" y="6976289"/>
                </a:lnTo>
                <a:lnTo>
                  <a:pt x="0" y="697628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1"/>
            <a:srcRect/>
            <a:stretch>
              <a:fillRect t="-28000" b="-28000"/>
            </a:stretch>
          </a:blipFill>
          <a:ln w="101600">
            <a:solidFill>
              <a:schemeClr val="bg2">
                <a:lumMod val="50000"/>
              </a:schemeClr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538699" y="8449786"/>
            <a:ext cx="8732550" cy="616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8561"/>
              </a:lnSpc>
            </a:pPr>
            <a:r>
              <a:rPr lang="en-US" sz="3099">
                <a:solidFill>
                  <a:srgbClr val="000000"/>
                </a:solidFill>
                <a:latin typeface="Nunito Sans Bold"/>
              </a:rPr>
              <a:t>The Frontline of the Mental Health Crisis</a:t>
            </a:r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26282" y="2915005"/>
            <a:ext cx="18104431" cy="3805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6699"/>
              </a:lnSpc>
            </a:pPr>
            <a:r>
              <a:rPr lang="en-US" sz="19999">
                <a:solidFill>
                  <a:srgbClr val="DBDDD3"/>
                </a:solidFill>
                <a:latin typeface="Alpha"/>
              </a:rPr>
              <a:t>Ground Truth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59905" y="959365"/>
            <a:ext cx="4690478" cy="4294682"/>
          </a:xfrm>
          <a:custGeom>
            <a:avLst/>
            <a:gdLst/>
            <a:ahLst/>
            <a:cxnLst/>
            <a:rect l="l" t="t" r="r" b="b"/>
            <a:pathLst>
              <a:path w="4690478" h="4294682">
                <a:moveTo>
                  <a:pt x="0" y="0"/>
                </a:moveTo>
                <a:lnTo>
                  <a:pt x="4690478" y="0"/>
                </a:lnTo>
                <a:lnTo>
                  <a:pt x="4690478" y="4294682"/>
                </a:lnTo>
                <a:lnTo>
                  <a:pt x="0" y="42946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12448" y="1689924"/>
            <a:ext cx="5947849" cy="6709137"/>
          </a:xfrm>
          <a:custGeom>
            <a:avLst/>
            <a:gdLst/>
            <a:ahLst/>
            <a:cxnLst/>
            <a:rect l="l" t="t" r="r" b="b"/>
            <a:pathLst>
              <a:path w="5947849" h="6709137">
                <a:moveTo>
                  <a:pt x="0" y="0"/>
                </a:moveTo>
                <a:lnTo>
                  <a:pt x="5947848" y="0"/>
                </a:lnTo>
                <a:lnTo>
                  <a:pt x="5947848" y="6709138"/>
                </a:lnTo>
                <a:lnTo>
                  <a:pt x="0" y="67091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6733101" y="-5365746"/>
            <a:ext cx="13969720" cy="14826106"/>
          </a:xfrm>
          <a:custGeom>
            <a:avLst/>
            <a:gdLst/>
            <a:ahLst/>
            <a:cxnLst/>
            <a:rect l="l" t="t" r="r" b="b"/>
            <a:pathLst>
              <a:path w="13969720" h="14826106">
                <a:moveTo>
                  <a:pt x="0" y="0"/>
                </a:moveTo>
                <a:lnTo>
                  <a:pt x="13969720" y="0"/>
                </a:lnTo>
                <a:lnTo>
                  <a:pt x="13969720" y="14826106"/>
                </a:lnTo>
                <a:lnTo>
                  <a:pt x="0" y="14826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428459" y="2622579"/>
            <a:ext cx="11016063" cy="12495632"/>
          </a:xfrm>
          <a:custGeom>
            <a:avLst/>
            <a:gdLst/>
            <a:ahLst/>
            <a:cxnLst/>
            <a:rect l="l" t="t" r="r" b="b"/>
            <a:pathLst>
              <a:path w="11016063" h="12495632">
                <a:moveTo>
                  <a:pt x="0" y="0"/>
                </a:moveTo>
                <a:lnTo>
                  <a:pt x="11016064" y="0"/>
                </a:lnTo>
                <a:lnTo>
                  <a:pt x="11016064" y="12495632"/>
                </a:lnTo>
                <a:lnTo>
                  <a:pt x="0" y="124956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69948" y="-3671503"/>
            <a:ext cx="11120180" cy="16229151"/>
          </a:xfrm>
          <a:custGeom>
            <a:avLst/>
            <a:gdLst/>
            <a:ahLst/>
            <a:cxnLst/>
            <a:rect l="l" t="t" r="r" b="b"/>
            <a:pathLst>
              <a:path w="11120180" h="16229151">
                <a:moveTo>
                  <a:pt x="0" y="0"/>
                </a:moveTo>
                <a:lnTo>
                  <a:pt x="11120180" y="0"/>
                </a:lnTo>
                <a:lnTo>
                  <a:pt x="11120180" y="16229151"/>
                </a:lnTo>
                <a:lnTo>
                  <a:pt x="0" y="162291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751927" y="106451"/>
            <a:ext cx="11536073" cy="9876083"/>
          </a:xfrm>
          <a:custGeom>
            <a:avLst/>
            <a:gdLst/>
            <a:ahLst/>
            <a:cxnLst/>
            <a:rect l="l" t="t" r="r" b="b"/>
            <a:pathLst>
              <a:path w="11536073" h="9876083">
                <a:moveTo>
                  <a:pt x="0" y="0"/>
                </a:moveTo>
                <a:lnTo>
                  <a:pt x="11536073" y="0"/>
                </a:lnTo>
                <a:lnTo>
                  <a:pt x="11536073" y="9876084"/>
                </a:lnTo>
                <a:lnTo>
                  <a:pt x="0" y="98760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7073" r="-70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0" y="1264061"/>
            <a:ext cx="6687274" cy="677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6363"/>
              </a:lnSpc>
            </a:pPr>
            <a:r>
              <a:rPr lang="en-US" sz="6600">
                <a:solidFill>
                  <a:srgbClr val="DBDDD3"/>
                </a:solidFill>
                <a:latin typeface="Oswald Bold"/>
              </a:rPr>
              <a:t>THE MENTAL HEALTH CRISIS: Understanding the Battle we are FIGHTING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7A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72588" y="7875163"/>
            <a:ext cx="21956982" cy="5360305"/>
          </a:xfrm>
          <a:custGeom>
            <a:avLst/>
            <a:gdLst/>
            <a:ahLst/>
            <a:cxnLst/>
            <a:rect l="l" t="t" r="r" b="b"/>
            <a:pathLst>
              <a:path w="21956982" h="5360305">
                <a:moveTo>
                  <a:pt x="0" y="0"/>
                </a:moveTo>
                <a:lnTo>
                  <a:pt x="21956982" y="0"/>
                </a:lnTo>
                <a:lnTo>
                  <a:pt x="21956982" y="5360305"/>
                </a:lnTo>
                <a:lnTo>
                  <a:pt x="0" y="53603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426575" y="1192479"/>
            <a:ext cx="12439780" cy="1329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6363"/>
              </a:lnSpc>
            </a:pPr>
            <a:r>
              <a:rPr lang="en-US" sz="7000">
                <a:solidFill>
                  <a:srgbClr val="DBDDD3"/>
                </a:solidFill>
                <a:latin typeface="Oswald Bold"/>
              </a:rPr>
              <a:t>Landmines and Rescue Missions</a:t>
            </a:r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633108" y="461040"/>
            <a:ext cx="773178" cy="550464"/>
          </a:xfrm>
          <a:custGeom>
            <a:avLst/>
            <a:gdLst/>
            <a:ahLst/>
            <a:cxnLst/>
            <a:rect l="l" t="t" r="r" b="b"/>
            <a:pathLst>
              <a:path w="773178" h="550464">
                <a:moveTo>
                  <a:pt x="0" y="0"/>
                </a:moveTo>
                <a:lnTo>
                  <a:pt x="773178" y="0"/>
                </a:lnTo>
                <a:lnTo>
                  <a:pt x="773178" y="550464"/>
                </a:lnTo>
                <a:lnTo>
                  <a:pt x="0" y="5504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25503" y="1463319"/>
            <a:ext cx="16641924" cy="786435"/>
          </a:xfrm>
          <a:custGeom>
            <a:avLst/>
            <a:gdLst/>
            <a:ahLst/>
            <a:cxnLst/>
            <a:rect l="l" t="t" r="r" b="b"/>
            <a:pathLst>
              <a:path w="16641924" h="786435">
                <a:moveTo>
                  <a:pt x="0" y="0"/>
                </a:moveTo>
                <a:lnTo>
                  <a:pt x="16641924" y="0"/>
                </a:lnTo>
                <a:lnTo>
                  <a:pt x="16641924" y="786435"/>
                </a:lnTo>
                <a:lnTo>
                  <a:pt x="0" y="786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08921" y="3560598"/>
            <a:ext cx="4181411" cy="5697702"/>
          </a:xfrm>
          <a:custGeom>
            <a:avLst/>
            <a:gdLst/>
            <a:ahLst/>
            <a:cxnLst/>
            <a:rect l="l" t="t" r="r" b="b"/>
            <a:pathLst>
              <a:path w="4181411" h="5697702">
                <a:moveTo>
                  <a:pt x="0" y="0"/>
                </a:moveTo>
                <a:lnTo>
                  <a:pt x="4181411" y="0"/>
                </a:lnTo>
                <a:lnTo>
                  <a:pt x="4181411" y="5697702"/>
                </a:lnTo>
                <a:lnTo>
                  <a:pt x="0" y="56977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7067" t="-60947" r="-2647" b="-60947"/>
            </a:stretch>
          </a:blipFill>
          <a:ln w="114300" cap="sq">
            <a:solidFill>
              <a:srgbClr val="DBDDD3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246121" y="3560598"/>
            <a:ext cx="4314562" cy="5752748"/>
          </a:xfrm>
          <a:custGeom>
            <a:avLst/>
            <a:gdLst/>
            <a:ahLst/>
            <a:cxnLst/>
            <a:rect l="l" t="t" r="r" b="b"/>
            <a:pathLst>
              <a:path w="4363652" h="5807794">
                <a:moveTo>
                  <a:pt x="0" y="0"/>
                </a:moveTo>
                <a:lnTo>
                  <a:pt x="4363651" y="0"/>
                </a:lnTo>
                <a:lnTo>
                  <a:pt x="4363651" y="5807794"/>
                </a:lnTo>
                <a:lnTo>
                  <a:pt x="0" y="58077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w="152400" cap="sq">
            <a:solidFill>
              <a:srgbClr val="DBDDD3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882470" y="3560598"/>
            <a:ext cx="4314561" cy="5752748"/>
          </a:xfrm>
          <a:custGeom>
            <a:avLst/>
            <a:gdLst/>
            <a:ahLst/>
            <a:cxnLst/>
            <a:rect l="l" t="t" r="r" b="b"/>
            <a:pathLst>
              <a:path w="4314561" h="5752748">
                <a:moveTo>
                  <a:pt x="0" y="0"/>
                </a:moveTo>
                <a:lnTo>
                  <a:pt x="4314561" y="0"/>
                </a:lnTo>
                <a:lnTo>
                  <a:pt x="4314561" y="5752748"/>
                </a:lnTo>
                <a:lnTo>
                  <a:pt x="0" y="57527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 w="142875" cap="sq">
            <a:solidFill>
              <a:srgbClr val="DBDDD3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590644" y="3560598"/>
            <a:ext cx="4291826" cy="5697702"/>
          </a:xfrm>
          <a:custGeom>
            <a:avLst/>
            <a:gdLst/>
            <a:ahLst/>
            <a:cxnLst/>
            <a:rect l="l" t="t" r="r" b="b"/>
            <a:pathLst>
              <a:path w="4291826" h="5697702">
                <a:moveTo>
                  <a:pt x="0" y="0"/>
                </a:moveTo>
                <a:lnTo>
                  <a:pt x="4291826" y="0"/>
                </a:lnTo>
                <a:lnTo>
                  <a:pt x="4291826" y="5697702"/>
                </a:lnTo>
                <a:lnTo>
                  <a:pt x="0" y="5697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66986" r="-77224" b="-5316"/>
            </a:stretch>
          </a:blipFill>
          <a:ln w="142875" cap="sq">
            <a:solidFill>
              <a:srgbClr val="DBDDD3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325503" y="2338419"/>
            <a:ext cx="16641924" cy="114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60613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Understanding Gaps and Finding Solutions</a:t>
            </a:r>
            <a:endParaRPr lang="en-US"/>
          </a:p>
        </p:txBody>
      </p:sp>
      <p:pic>
        <p:nvPicPr>
          <p:cNvPr id="12" name="Picture 11" descr="A picture containing sky, person, outdoor">
            <a:extLst>
              <a:ext uri="{FF2B5EF4-FFF2-40B4-BE49-F238E27FC236}">
                <a16:creationId xmlns:a16="http://schemas.microsoft.com/office/drawing/2014/main" id="{382FDC1B-6307-2E12-4D96-E11C628A9B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68661"/>
            <a:ext cx="4108980" cy="55896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7A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49217" y="282594"/>
            <a:ext cx="7934550" cy="1329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>
                <a:ln>
                  <a:noFill/>
                </a:ln>
                <a:solidFill>
                  <a:srgbClr val="DBDDD3"/>
                </a:solidFill>
                <a:effectLst/>
                <a:uLnTx/>
                <a:uFillTx/>
                <a:latin typeface="Oswald Bold"/>
                <a:ea typeface="+mn-ea"/>
                <a:cs typeface="+mn-cs"/>
              </a:rPr>
              <a:t>Way Forward</a:t>
            </a:r>
            <a:endParaRPr lang="en-US"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4463862" y="5816866"/>
            <a:ext cx="144000" cy="513600"/>
            <a:chOff x="0" y="0"/>
            <a:chExt cx="192000" cy="684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2024" cy="684784"/>
            </a:xfrm>
            <a:custGeom>
              <a:avLst/>
              <a:gdLst/>
              <a:ahLst/>
              <a:cxnLst/>
              <a:rect l="l" t="t" r="r" b="b"/>
              <a:pathLst>
                <a:path w="192024" h="684784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lnTo>
                    <a:pt x="160020" y="0"/>
                  </a:lnTo>
                  <a:cubicBezTo>
                    <a:pt x="177673" y="0"/>
                    <a:pt x="192024" y="14351"/>
                    <a:pt x="192024" y="32004"/>
                  </a:cubicBezTo>
                  <a:lnTo>
                    <a:pt x="192024" y="652780"/>
                  </a:lnTo>
                  <a:cubicBezTo>
                    <a:pt x="192024" y="670433"/>
                    <a:pt x="177673" y="684784"/>
                    <a:pt x="160020" y="684784"/>
                  </a:cubicBezTo>
                  <a:lnTo>
                    <a:pt x="32004" y="684784"/>
                  </a:lnTo>
                  <a:cubicBezTo>
                    <a:pt x="14351" y="684784"/>
                    <a:pt x="0" y="670433"/>
                    <a:pt x="0" y="652780"/>
                  </a:cubicBezTo>
                  <a:close/>
                </a:path>
              </a:pathLst>
            </a:custGeom>
            <a:solidFill>
              <a:srgbClr val="757A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14364" y="736988"/>
            <a:ext cx="99790" cy="22400"/>
            <a:chOff x="0" y="0"/>
            <a:chExt cx="133053" cy="298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096" cy="29972"/>
            </a:xfrm>
            <a:custGeom>
              <a:avLst/>
              <a:gdLst/>
              <a:ahLst/>
              <a:cxnLst/>
              <a:rect l="l" t="t" r="r" b="b"/>
              <a:pathLst>
                <a:path w="133096" h="29972">
                  <a:moveTo>
                    <a:pt x="0" y="0"/>
                  </a:moveTo>
                  <a:cubicBezTo>
                    <a:pt x="22987" y="9144"/>
                    <a:pt x="44704" y="17145"/>
                    <a:pt x="63119" y="19558"/>
                  </a:cubicBezTo>
                  <a:cubicBezTo>
                    <a:pt x="85979" y="24130"/>
                    <a:pt x="108966" y="27559"/>
                    <a:pt x="133096" y="29972"/>
                  </a:cubicBezTo>
                  <a:cubicBezTo>
                    <a:pt x="91694" y="16129"/>
                    <a:pt x="46990" y="5715"/>
                    <a:pt x="0" y="0"/>
                  </a:cubicBezTo>
                  <a:close/>
                </a:path>
              </a:pathLst>
            </a:custGeom>
            <a:solidFill>
              <a:srgbClr val="757A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838200" y="2351811"/>
            <a:ext cx="7677203" cy="5483716"/>
          </a:xfrm>
          <a:custGeom>
            <a:avLst/>
            <a:gdLst/>
            <a:ahLst/>
            <a:cxnLst/>
            <a:rect l="l" t="t" r="r" b="b"/>
            <a:pathLst>
              <a:path w="7677203" h="5483716">
                <a:moveTo>
                  <a:pt x="0" y="0"/>
                </a:moveTo>
                <a:lnTo>
                  <a:pt x="7677203" y="0"/>
                </a:lnTo>
                <a:lnTo>
                  <a:pt x="7677203" y="5483716"/>
                </a:lnTo>
                <a:lnTo>
                  <a:pt x="0" y="54837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2571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842541" y="983907"/>
            <a:ext cx="5331321" cy="1257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604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pha"/>
                <a:ea typeface="+mn-ea"/>
                <a:cs typeface="+mn-cs"/>
              </a:rPr>
              <a:t>Chesterfield County Jail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BF3936-8E25-06B2-B6D3-214D84B8D254}"/>
              </a:ext>
            </a:extLst>
          </p:cNvPr>
          <p:cNvSpPr txBox="1"/>
          <p:nvPr/>
        </p:nvSpPr>
        <p:spPr>
          <a:xfrm>
            <a:off x="838199" y="8105310"/>
            <a:ext cx="76772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Purpose: House criminals</a:t>
            </a:r>
          </a:p>
          <a:p>
            <a:r>
              <a:rPr lang="en-US" sz="4000">
                <a:solidFill>
                  <a:schemeClr val="bg1"/>
                </a:solidFill>
              </a:rPr>
              <a:t>Staff: Deputies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22CEF56-DC31-C9B9-75AD-5E3B54E0F4B5}"/>
              </a:ext>
            </a:extLst>
          </p:cNvPr>
          <p:cNvSpPr/>
          <p:nvPr/>
        </p:nvSpPr>
        <p:spPr>
          <a:xfrm>
            <a:off x="5511291" y="366249"/>
            <a:ext cx="7010401" cy="786435"/>
          </a:xfrm>
          <a:custGeom>
            <a:avLst/>
            <a:gdLst/>
            <a:ahLst/>
            <a:cxnLst/>
            <a:rect l="l" t="t" r="r" b="b"/>
            <a:pathLst>
              <a:path w="16641924" h="786435">
                <a:moveTo>
                  <a:pt x="0" y="0"/>
                </a:moveTo>
                <a:lnTo>
                  <a:pt x="16641924" y="0"/>
                </a:lnTo>
                <a:lnTo>
                  <a:pt x="16641924" y="786435"/>
                </a:lnTo>
                <a:lnTo>
                  <a:pt x="0" y="7864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02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7A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49217" y="282594"/>
            <a:ext cx="7934550" cy="1329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>
                <a:ln>
                  <a:noFill/>
                </a:ln>
                <a:solidFill>
                  <a:srgbClr val="DBDDD3"/>
                </a:solidFill>
                <a:effectLst/>
                <a:uLnTx/>
                <a:uFillTx/>
                <a:latin typeface="Oswald Bold"/>
                <a:ea typeface="+mn-ea"/>
                <a:cs typeface="+mn-cs"/>
              </a:rPr>
              <a:t>Way Forward</a:t>
            </a:r>
            <a:endParaRPr lang="en-US"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4463862" y="5816866"/>
            <a:ext cx="144000" cy="513600"/>
            <a:chOff x="0" y="0"/>
            <a:chExt cx="192000" cy="684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2024" cy="684784"/>
            </a:xfrm>
            <a:custGeom>
              <a:avLst/>
              <a:gdLst/>
              <a:ahLst/>
              <a:cxnLst/>
              <a:rect l="l" t="t" r="r" b="b"/>
              <a:pathLst>
                <a:path w="192024" h="684784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lnTo>
                    <a:pt x="160020" y="0"/>
                  </a:lnTo>
                  <a:cubicBezTo>
                    <a:pt x="177673" y="0"/>
                    <a:pt x="192024" y="14351"/>
                    <a:pt x="192024" y="32004"/>
                  </a:cubicBezTo>
                  <a:lnTo>
                    <a:pt x="192024" y="652780"/>
                  </a:lnTo>
                  <a:cubicBezTo>
                    <a:pt x="192024" y="670433"/>
                    <a:pt x="177673" y="684784"/>
                    <a:pt x="160020" y="684784"/>
                  </a:cubicBezTo>
                  <a:lnTo>
                    <a:pt x="32004" y="684784"/>
                  </a:lnTo>
                  <a:cubicBezTo>
                    <a:pt x="14351" y="684784"/>
                    <a:pt x="0" y="670433"/>
                    <a:pt x="0" y="652780"/>
                  </a:cubicBezTo>
                  <a:close/>
                </a:path>
              </a:pathLst>
            </a:custGeom>
            <a:solidFill>
              <a:srgbClr val="757A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14364" y="736988"/>
            <a:ext cx="99790" cy="22400"/>
            <a:chOff x="0" y="0"/>
            <a:chExt cx="133053" cy="298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096" cy="29972"/>
            </a:xfrm>
            <a:custGeom>
              <a:avLst/>
              <a:gdLst/>
              <a:ahLst/>
              <a:cxnLst/>
              <a:rect l="l" t="t" r="r" b="b"/>
              <a:pathLst>
                <a:path w="133096" h="29972">
                  <a:moveTo>
                    <a:pt x="0" y="0"/>
                  </a:moveTo>
                  <a:cubicBezTo>
                    <a:pt x="22987" y="9144"/>
                    <a:pt x="44704" y="17145"/>
                    <a:pt x="63119" y="19558"/>
                  </a:cubicBezTo>
                  <a:cubicBezTo>
                    <a:pt x="85979" y="24130"/>
                    <a:pt x="108966" y="27559"/>
                    <a:pt x="133096" y="29972"/>
                  </a:cubicBezTo>
                  <a:cubicBezTo>
                    <a:pt x="91694" y="16129"/>
                    <a:pt x="46990" y="5715"/>
                    <a:pt x="0" y="0"/>
                  </a:cubicBezTo>
                  <a:close/>
                </a:path>
              </a:pathLst>
            </a:custGeom>
            <a:solidFill>
              <a:srgbClr val="757A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838200" y="2351811"/>
            <a:ext cx="7677203" cy="5483716"/>
          </a:xfrm>
          <a:custGeom>
            <a:avLst/>
            <a:gdLst/>
            <a:ahLst/>
            <a:cxnLst/>
            <a:rect l="l" t="t" r="r" b="b"/>
            <a:pathLst>
              <a:path w="7677203" h="5483716">
                <a:moveTo>
                  <a:pt x="0" y="0"/>
                </a:moveTo>
                <a:lnTo>
                  <a:pt x="7677203" y="0"/>
                </a:lnTo>
                <a:lnTo>
                  <a:pt x="7677203" y="5483716"/>
                </a:lnTo>
                <a:lnTo>
                  <a:pt x="0" y="54837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2571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874524" y="1050880"/>
            <a:ext cx="5331321" cy="123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708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pha"/>
                <a:ea typeface="+mn-ea"/>
                <a:cs typeface="+mn-cs"/>
              </a:rPr>
              <a:t>Chesterfield County Jail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BF3936-8E25-06B2-B6D3-214D84B8D254}"/>
              </a:ext>
            </a:extLst>
          </p:cNvPr>
          <p:cNvSpPr txBox="1"/>
          <p:nvPr/>
        </p:nvSpPr>
        <p:spPr>
          <a:xfrm>
            <a:off x="838199" y="8105310"/>
            <a:ext cx="76772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Purpose: House criminals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Staff: Deputies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ACBDB3A-F8BF-A637-2930-83BC555A8AF3}"/>
              </a:ext>
            </a:extLst>
          </p:cNvPr>
          <p:cNvSpPr txBox="1"/>
          <p:nvPr/>
        </p:nvSpPr>
        <p:spPr>
          <a:xfrm>
            <a:off x="8770781" y="1003035"/>
            <a:ext cx="9062556" cy="12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708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pha"/>
                <a:ea typeface="+mn-ea"/>
                <a:cs typeface="+mn-cs"/>
              </a:rPr>
              <a:t>Chesterfield County Psychiatric Hospital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0A2F49EC-4E98-4990-8CAC-ADB11F5BC6C5}"/>
              </a:ext>
            </a:extLst>
          </p:cNvPr>
          <p:cNvSpPr/>
          <p:nvPr/>
        </p:nvSpPr>
        <p:spPr>
          <a:xfrm>
            <a:off x="9463458" y="2401642"/>
            <a:ext cx="7677203" cy="5483716"/>
          </a:xfrm>
          <a:custGeom>
            <a:avLst/>
            <a:gdLst/>
            <a:ahLst/>
            <a:cxnLst/>
            <a:rect l="l" t="t" r="r" b="b"/>
            <a:pathLst>
              <a:path w="7677203" h="5483716">
                <a:moveTo>
                  <a:pt x="0" y="0"/>
                </a:moveTo>
                <a:lnTo>
                  <a:pt x="7677203" y="0"/>
                </a:lnTo>
                <a:lnTo>
                  <a:pt x="7677203" y="5483716"/>
                </a:lnTo>
                <a:lnTo>
                  <a:pt x="0" y="54837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2571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FE6731-E84E-1D52-851A-F9AC220CCE40}"/>
              </a:ext>
            </a:extLst>
          </p:cNvPr>
          <p:cNvSpPr txBox="1"/>
          <p:nvPr/>
        </p:nvSpPr>
        <p:spPr>
          <a:xfrm>
            <a:off x="9389756" y="8105310"/>
            <a:ext cx="87458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Purpose:  Treat the mental health issues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Staff: Multi-disciplinary Treatment Team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1474B88C-751F-1F40-DF28-5CF701929F2D}"/>
              </a:ext>
            </a:extLst>
          </p:cNvPr>
          <p:cNvSpPr/>
          <p:nvPr/>
        </p:nvSpPr>
        <p:spPr>
          <a:xfrm>
            <a:off x="5511291" y="366249"/>
            <a:ext cx="7010401" cy="786435"/>
          </a:xfrm>
          <a:custGeom>
            <a:avLst/>
            <a:gdLst/>
            <a:ahLst/>
            <a:cxnLst/>
            <a:rect l="l" t="t" r="r" b="b"/>
            <a:pathLst>
              <a:path w="16641924" h="786435">
                <a:moveTo>
                  <a:pt x="0" y="0"/>
                </a:moveTo>
                <a:lnTo>
                  <a:pt x="16641924" y="0"/>
                </a:lnTo>
                <a:lnTo>
                  <a:pt x="16641924" y="786435"/>
                </a:lnTo>
                <a:lnTo>
                  <a:pt x="0" y="7864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86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7A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49217" y="282594"/>
            <a:ext cx="7934550" cy="1329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>
                <a:ln>
                  <a:noFill/>
                </a:ln>
                <a:solidFill>
                  <a:srgbClr val="DBDDD3"/>
                </a:solidFill>
                <a:effectLst/>
                <a:uLnTx/>
                <a:uFillTx/>
                <a:latin typeface="Oswald Bold"/>
                <a:ea typeface="+mn-ea"/>
                <a:cs typeface="+mn-cs"/>
              </a:rPr>
              <a:t>Way Forward</a:t>
            </a:r>
            <a:endParaRPr lang="en-US"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4463862" y="5816866"/>
            <a:ext cx="144000" cy="513600"/>
            <a:chOff x="0" y="0"/>
            <a:chExt cx="192000" cy="684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2024" cy="684784"/>
            </a:xfrm>
            <a:custGeom>
              <a:avLst/>
              <a:gdLst/>
              <a:ahLst/>
              <a:cxnLst/>
              <a:rect l="l" t="t" r="r" b="b"/>
              <a:pathLst>
                <a:path w="192024" h="684784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lnTo>
                    <a:pt x="160020" y="0"/>
                  </a:lnTo>
                  <a:cubicBezTo>
                    <a:pt x="177673" y="0"/>
                    <a:pt x="192024" y="14351"/>
                    <a:pt x="192024" y="32004"/>
                  </a:cubicBezTo>
                  <a:lnTo>
                    <a:pt x="192024" y="652780"/>
                  </a:lnTo>
                  <a:cubicBezTo>
                    <a:pt x="192024" y="670433"/>
                    <a:pt x="177673" y="684784"/>
                    <a:pt x="160020" y="684784"/>
                  </a:cubicBezTo>
                  <a:lnTo>
                    <a:pt x="32004" y="684784"/>
                  </a:lnTo>
                  <a:cubicBezTo>
                    <a:pt x="14351" y="684784"/>
                    <a:pt x="0" y="670433"/>
                    <a:pt x="0" y="652780"/>
                  </a:cubicBezTo>
                  <a:close/>
                </a:path>
              </a:pathLst>
            </a:custGeom>
            <a:solidFill>
              <a:srgbClr val="757A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14364" y="736988"/>
            <a:ext cx="99790" cy="22400"/>
            <a:chOff x="0" y="0"/>
            <a:chExt cx="133053" cy="298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096" cy="29972"/>
            </a:xfrm>
            <a:custGeom>
              <a:avLst/>
              <a:gdLst/>
              <a:ahLst/>
              <a:cxnLst/>
              <a:rect l="l" t="t" r="r" b="b"/>
              <a:pathLst>
                <a:path w="133096" h="29972">
                  <a:moveTo>
                    <a:pt x="0" y="0"/>
                  </a:moveTo>
                  <a:cubicBezTo>
                    <a:pt x="22987" y="9144"/>
                    <a:pt x="44704" y="17145"/>
                    <a:pt x="63119" y="19558"/>
                  </a:cubicBezTo>
                  <a:cubicBezTo>
                    <a:pt x="85979" y="24130"/>
                    <a:pt x="108966" y="27559"/>
                    <a:pt x="133096" y="29972"/>
                  </a:cubicBezTo>
                  <a:cubicBezTo>
                    <a:pt x="91694" y="16129"/>
                    <a:pt x="46990" y="5715"/>
                    <a:pt x="0" y="0"/>
                  </a:cubicBezTo>
                  <a:close/>
                </a:path>
              </a:pathLst>
            </a:custGeom>
            <a:solidFill>
              <a:srgbClr val="757A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838200" y="2351811"/>
            <a:ext cx="7677203" cy="5483716"/>
          </a:xfrm>
          <a:custGeom>
            <a:avLst/>
            <a:gdLst/>
            <a:ahLst/>
            <a:cxnLst/>
            <a:rect l="l" t="t" r="r" b="b"/>
            <a:pathLst>
              <a:path w="7677203" h="5483716">
                <a:moveTo>
                  <a:pt x="0" y="0"/>
                </a:moveTo>
                <a:lnTo>
                  <a:pt x="7677203" y="0"/>
                </a:lnTo>
                <a:lnTo>
                  <a:pt x="7677203" y="5483716"/>
                </a:lnTo>
                <a:lnTo>
                  <a:pt x="0" y="54837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2571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57558" y="1057029"/>
            <a:ext cx="5331321" cy="123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708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pha"/>
                <a:ea typeface="+mn-ea"/>
                <a:cs typeface="+mn-cs"/>
              </a:rPr>
              <a:t>Chesterfield County Jail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BF3936-8E25-06B2-B6D3-214D84B8D254}"/>
              </a:ext>
            </a:extLst>
          </p:cNvPr>
          <p:cNvSpPr txBox="1"/>
          <p:nvPr/>
        </p:nvSpPr>
        <p:spPr>
          <a:xfrm>
            <a:off x="838199" y="8105310"/>
            <a:ext cx="76772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Purpose: House criminals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Staff: Deputies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ACBDB3A-F8BF-A637-2930-83BC555A8AF3}"/>
              </a:ext>
            </a:extLst>
          </p:cNvPr>
          <p:cNvSpPr txBox="1"/>
          <p:nvPr/>
        </p:nvSpPr>
        <p:spPr>
          <a:xfrm>
            <a:off x="8770781" y="1078078"/>
            <a:ext cx="9062556" cy="12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708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pha"/>
                <a:ea typeface="+mn-ea"/>
                <a:cs typeface="+mn-cs"/>
              </a:rPr>
              <a:t>Chesterfield County Psychiatric Hospital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0A2F49EC-4E98-4990-8CAC-ADB11F5BC6C5}"/>
              </a:ext>
            </a:extLst>
          </p:cNvPr>
          <p:cNvSpPr/>
          <p:nvPr/>
        </p:nvSpPr>
        <p:spPr>
          <a:xfrm>
            <a:off x="9463458" y="2401642"/>
            <a:ext cx="7677203" cy="5483716"/>
          </a:xfrm>
          <a:custGeom>
            <a:avLst/>
            <a:gdLst/>
            <a:ahLst/>
            <a:cxnLst/>
            <a:rect l="l" t="t" r="r" b="b"/>
            <a:pathLst>
              <a:path w="7677203" h="5483716">
                <a:moveTo>
                  <a:pt x="0" y="0"/>
                </a:moveTo>
                <a:lnTo>
                  <a:pt x="7677203" y="0"/>
                </a:lnTo>
                <a:lnTo>
                  <a:pt x="7677203" y="5483716"/>
                </a:lnTo>
                <a:lnTo>
                  <a:pt x="0" y="54837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2571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FE6731-E84E-1D52-851A-F9AC220CCE40}"/>
              </a:ext>
            </a:extLst>
          </p:cNvPr>
          <p:cNvSpPr txBox="1"/>
          <p:nvPr/>
        </p:nvSpPr>
        <p:spPr>
          <a:xfrm>
            <a:off x="9174116" y="8110309"/>
            <a:ext cx="86592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Purpose:  Treat the mental health issues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Staff: Multi-disciplinary Treatment Team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D1375A-E70F-4404-8510-9CD7E6074D5C}"/>
              </a:ext>
            </a:extLst>
          </p:cNvPr>
          <p:cNvCxnSpPr/>
          <p:nvPr/>
        </p:nvCxnSpPr>
        <p:spPr>
          <a:xfrm flipV="1">
            <a:off x="5224859" y="2264088"/>
            <a:ext cx="8077200" cy="6843465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A14B6B-1ECB-373F-15C7-4CB8B48BA91B}"/>
              </a:ext>
            </a:extLst>
          </p:cNvPr>
          <p:cNvCxnSpPr>
            <a:cxnSpLocks/>
          </p:cNvCxnSpPr>
          <p:nvPr/>
        </p:nvCxnSpPr>
        <p:spPr>
          <a:xfrm flipV="1">
            <a:off x="12563793" y="2307497"/>
            <a:ext cx="762000" cy="1128465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785896-8A73-FB07-3EF8-67CB31945461}"/>
              </a:ext>
            </a:extLst>
          </p:cNvPr>
          <p:cNvCxnSpPr>
            <a:cxnSpLocks/>
          </p:cNvCxnSpPr>
          <p:nvPr/>
        </p:nvCxnSpPr>
        <p:spPr>
          <a:xfrm flipH="1">
            <a:off x="12133911" y="2307497"/>
            <a:ext cx="1190420" cy="469819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5">
            <a:extLst>
              <a:ext uri="{FF2B5EF4-FFF2-40B4-BE49-F238E27FC236}">
                <a16:creationId xmlns:a16="http://schemas.microsoft.com/office/drawing/2014/main" id="{52767FF1-7EE4-26E3-40B2-20C9FE14A30A}"/>
              </a:ext>
            </a:extLst>
          </p:cNvPr>
          <p:cNvSpPr/>
          <p:nvPr/>
        </p:nvSpPr>
        <p:spPr>
          <a:xfrm>
            <a:off x="5511291" y="366249"/>
            <a:ext cx="7010401" cy="786435"/>
          </a:xfrm>
          <a:custGeom>
            <a:avLst/>
            <a:gdLst/>
            <a:ahLst/>
            <a:cxnLst/>
            <a:rect l="l" t="t" r="r" b="b"/>
            <a:pathLst>
              <a:path w="16641924" h="786435">
                <a:moveTo>
                  <a:pt x="0" y="0"/>
                </a:moveTo>
                <a:lnTo>
                  <a:pt x="16641924" y="0"/>
                </a:lnTo>
                <a:lnTo>
                  <a:pt x="16641924" y="786435"/>
                </a:lnTo>
                <a:lnTo>
                  <a:pt x="0" y="7864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5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7A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72588" y="7875163"/>
            <a:ext cx="21956982" cy="5360305"/>
          </a:xfrm>
          <a:custGeom>
            <a:avLst/>
            <a:gdLst/>
            <a:ahLst/>
            <a:cxnLst/>
            <a:rect l="l" t="t" r="r" b="b"/>
            <a:pathLst>
              <a:path w="21956982" h="5360305">
                <a:moveTo>
                  <a:pt x="0" y="0"/>
                </a:moveTo>
                <a:lnTo>
                  <a:pt x="21956982" y="0"/>
                </a:lnTo>
                <a:lnTo>
                  <a:pt x="21956982" y="5360305"/>
                </a:lnTo>
                <a:lnTo>
                  <a:pt x="0" y="53603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806028" y="4774536"/>
            <a:ext cx="300158" cy="473234"/>
          </a:xfrm>
          <a:custGeom>
            <a:avLst/>
            <a:gdLst/>
            <a:ahLst/>
            <a:cxnLst/>
            <a:rect l="l" t="t" r="r" b="b"/>
            <a:pathLst>
              <a:path w="300158" h="473234">
                <a:moveTo>
                  <a:pt x="0" y="0"/>
                </a:moveTo>
                <a:lnTo>
                  <a:pt x="300158" y="0"/>
                </a:lnTo>
                <a:lnTo>
                  <a:pt x="300158" y="473234"/>
                </a:lnTo>
                <a:lnTo>
                  <a:pt x="0" y="4732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677916" y="5408866"/>
            <a:ext cx="300158" cy="473234"/>
          </a:xfrm>
          <a:custGeom>
            <a:avLst/>
            <a:gdLst/>
            <a:ahLst/>
            <a:cxnLst/>
            <a:rect l="l" t="t" r="r" b="b"/>
            <a:pathLst>
              <a:path w="300158" h="473234">
                <a:moveTo>
                  <a:pt x="0" y="0"/>
                </a:moveTo>
                <a:lnTo>
                  <a:pt x="300158" y="0"/>
                </a:lnTo>
                <a:lnTo>
                  <a:pt x="300158" y="473234"/>
                </a:lnTo>
                <a:lnTo>
                  <a:pt x="0" y="4732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546396" y="4560250"/>
            <a:ext cx="300158" cy="473234"/>
          </a:xfrm>
          <a:custGeom>
            <a:avLst/>
            <a:gdLst/>
            <a:ahLst/>
            <a:cxnLst/>
            <a:rect l="l" t="t" r="r" b="b"/>
            <a:pathLst>
              <a:path w="300158" h="473234">
                <a:moveTo>
                  <a:pt x="0" y="0"/>
                </a:moveTo>
                <a:lnTo>
                  <a:pt x="300158" y="0"/>
                </a:lnTo>
                <a:lnTo>
                  <a:pt x="300158" y="473234"/>
                </a:lnTo>
                <a:lnTo>
                  <a:pt x="0" y="473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220408" y="6921962"/>
            <a:ext cx="300158" cy="473234"/>
          </a:xfrm>
          <a:custGeom>
            <a:avLst/>
            <a:gdLst/>
            <a:ahLst/>
            <a:cxnLst/>
            <a:rect l="l" t="t" r="r" b="b"/>
            <a:pathLst>
              <a:path w="300158" h="473234">
                <a:moveTo>
                  <a:pt x="0" y="0"/>
                </a:moveTo>
                <a:lnTo>
                  <a:pt x="300158" y="0"/>
                </a:lnTo>
                <a:lnTo>
                  <a:pt x="300158" y="473234"/>
                </a:lnTo>
                <a:lnTo>
                  <a:pt x="0" y="473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397732" y="6207460"/>
            <a:ext cx="300158" cy="473234"/>
          </a:xfrm>
          <a:custGeom>
            <a:avLst/>
            <a:gdLst/>
            <a:ahLst/>
            <a:cxnLst/>
            <a:rect l="l" t="t" r="r" b="b"/>
            <a:pathLst>
              <a:path w="300158" h="473234">
                <a:moveTo>
                  <a:pt x="0" y="0"/>
                </a:moveTo>
                <a:lnTo>
                  <a:pt x="300158" y="0"/>
                </a:lnTo>
                <a:lnTo>
                  <a:pt x="300158" y="473234"/>
                </a:lnTo>
                <a:lnTo>
                  <a:pt x="0" y="4732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8396100" y="1928600"/>
            <a:ext cx="1495800" cy="60600"/>
            <a:chOff x="0" y="0"/>
            <a:chExt cx="1994400" cy="80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94408" cy="80772"/>
            </a:xfrm>
            <a:custGeom>
              <a:avLst/>
              <a:gdLst/>
              <a:ahLst/>
              <a:cxnLst/>
              <a:rect l="l" t="t" r="r" b="b"/>
              <a:pathLst>
                <a:path w="1994408" h="80772">
                  <a:moveTo>
                    <a:pt x="0" y="40386"/>
                  </a:moveTo>
                  <a:cubicBezTo>
                    <a:pt x="0" y="18034"/>
                    <a:pt x="18034" y="0"/>
                    <a:pt x="40386" y="0"/>
                  </a:cubicBezTo>
                  <a:lnTo>
                    <a:pt x="1954022" y="0"/>
                  </a:lnTo>
                  <a:cubicBezTo>
                    <a:pt x="1976374" y="0"/>
                    <a:pt x="1994408" y="18034"/>
                    <a:pt x="1994408" y="40386"/>
                  </a:cubicBezTo>
                  <a:cubicBezTo>
                    <a:pt x="1994408" y="62738"/>
                    <a:pt x="1976374" y="80772"/>
                    <a:pt x="1954022" y="80772"/>
                  </a:cubicBezTo>
                  <a:lnTo>
                    <a:pt x="40386" y="80772"/>
                  </a:lnTo>
                  <a:cubicBezTo>
                    <a:pt x="18034" y="80772"/>
                    <a:pt x="0" y="62738"/>
                    <a:pt x="0" y="40386"/>
                  </a:cubicBezTo>
                  <a:close/>
                </a:path>
              </a:pathLst>
            </a:custGeom>
            <a:solidFill>
              <a:srgbClr val="757A6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53650" y="558559"/>
            <a:ext cx="11434950" cy="730308"/>
          </a:xfrm>
          <a:custGeom>
            <a:avLst/>
            <a:gdLst/>
            <a:ahLst/>
            <a:cxnLst/>
            <a:rect l="l" t="t" r="r" b="b"/>
            <a:pathLst>
              <a:path w="15454200" h="730308">
                <a:moveTo>
                  <a:pt x="0" y="0"/>
                </a:moveTo>
                <a:lnTo>
                  <a:pt x="15454200" y="0"/>
                </a:lnTo>
                <a:lnTo>
                  <a:pt x="15454200" y="730307"/>
                </a:lnTo>
                <a:lnTo>
                  <a:pt x="0" y="7303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891740" y="5262372"/>
            <a:ext cx="341420" cy="538300"/>
          </a:xfrm>
          <a:custGeom>
            <a:avLst/>
            <a:gdLst/>
            <a:ahLst/>
            <a:cxnLst/>
            <a:rect l="l" t="t" r="r" b="b"/>
            <a:pathLst>
              <a:path w="341420" h="538300">
                <a:moveTo>
                  <a:pt x="0" y="0"/>
                </a:moveTo>
                <a:lnTo>
                  <a:pt x="341420" y="0"/>
                </a:lnTo>
                <a:lnTo>
                  <a:pt x="341420" y="538300"/>
                </a:lnTo>
                <a:lnTo>
                  <a:pt x="0" y="5383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800600" y="2006641"/>
            <a:ext cx="7588062" cy="7588062"/>
          </a:xfrm>
          <a:custGeom>
            <a:avLst/>
            <a:gdLst/>
            <a:ahLst/>
            <a:cxnLst/>
            <a:rect l="l" t="t" r="r" b="b"/>
            <a:pathLst>
              <a:path w="7588062" h="7588062">
                <a:moveTo>
                  <a:pt x="0" y="0"/>
                </a:moveTo>
                <a:lnTo>
                  <a:pt x="7588063" y="0"/>
                </a:lnTo>
                <a:lnTo>
                  <a:pt x="7588063" y="7588062"/>
                </a:lnTo>
                <a:lnTo>
                  <a:pt x="0" y="75880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053650" y="395075"/>
            <a:ext cx="11434950" cy="1329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6363"/>
              </a:lnSpc>
            </a:pPr>
            <a:r>
              <a:rPr lang="en-US" sz="7000">
                <a:solidFill>
                  <a:srgbClr val="DBDDD3"/>
                </a:solidFill>
                <a:latin typeface="Oswald Bold"/>
              </a:rPr>
              <a:t>TARGET ACQUISITION</a:t>
            </a:r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1662043" y="519258"/>
            <a:ext cx="6460005" cy="9779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66570" lvl="1" indent="-883285" algn="ctr">
              <a:lnSpc>
                <a:spcPct val="159718"/>
              </a:lnSpc>
              <a:buFont typeface="Arial"/>
              <a:buChar char="•"/>
            </a:pPr>
            <a:r>
              <a:rPr lang="en-US" sz="8182" dirty="0">
                <a:solidFill>
                  <a:srgbClr val="DBDDD3"/>
                </a:solidFill>
                <a:latin typeface="Alpha"/>
              </a:rPr>
              <a:t>Prevention </a:t>
            </a:r>
            <a:endParaRPr lang="en-US" dirty="0"/>
          </a:p>
          <a:p>
            <a:pPr marL="1766570" lvl="1" indent="-883285" algn="ctr">
              <a:lnSpc>
                <a:spcPct val="159718"/>
              </a:lnSpc>
              <a:buFont typeface="Arial"/>
              <a:buChar char="•"/>
            </a:pPr>
            <a:r>
              <a:rPr lang="en-US" sz="8182" dirty="0">
                <a:solidFill>
                  <a:srgbClr val="DBDDD3"/>
                </a:solidFill>
                <a:latin typeface="Alpha"/>
              </a:rPr>
              <a:t>Intervention</a:t>
            </a:r>
          </a:p>
          <a:p>
            <a:pPr marL="1766570" lvl="1" indent="-883285" algn="ctr">
              <a:lnSpc>
                <a:spcPct val="159718"/>
              </a:lnSpc>
              <a:buFont typeface="Arial"/>
              <a:buChar char="•"/>
            </a:pPr>
            <a:r>
              <a:rPr lang="en-US" sz="8182" dirty="0">
                <a:solidFill>
                  <a:srgbClr val="DBDDD3"/>
                </a:solidFill>
                <a:latin typeface="Alpha"/>
              </a:rPr>
              <a:t>treatment</a:t>
            </a:r>
          </a:p>
          <a:p>
            <a:pPr marL="1766570" lvl="1" indent="-883285" algn="ctr">
              <a:lnSpc>
                <a:spcPct val="159718"/>
              </a:lnSpc>
              <a:buFont typeface="Arial"/>
              <a:buChar char="•"/>
            </a:pPr>
            <a:r>
              <a:rPr lang="en-US" sz="8182" dirty="0">
                <a:solidFill>
                  <a:srgbClr val="DBDDD3"/>
                </a:solidFill>
                <a:latin typeface="Alpha"/>
              </a:rPr>
              <a:t>Resources</a:t>
            </a:r>
          </a:p>
          <a:p>
            <a:pPr marL="1766570" lvl="1" indent="-883285" algn="ctr">
              <a:lnSpc>
                <a:spcPct val="159718"/>
              </a:lnSpc>
              <a:buFont typeface="Arial"/>
              <a:buChar char="•"/>
            </a:pPr>
            <a:r>
              <a:rPr lang="en-US" sz="8182" dirty="0">
                <a:solidFill>
                  <a:srgbClr val="DBDDD3"/>
                </a:solidFill>
                <a:latin typeface="Alpha"/>
              </a:rPr>
              <a:t>Recovery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5A0D078C-23DC-004D-4F73-F0F6A8A31209}"/>
              </a:ext>
            </a:extLst>
          </p:cNvPr>
          <p:cNvSpPr/>
          <p:nvPr/>
        </p:nvSpPr>
        <p:spPr>
          <a:xfrm>
            <a:off x="7631037" y="4797694"/>
            <a:ext cx="2108468" cy="19551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2">
                    <a:lumMod val="25000"/>
                  </a:schemeClr>
                </a:solidFill>
                <a:latin typeface="Alpha" panose="020B0604020202020204" charset="0"/>
              </a:rPr>
              <a:t>MENTAL </a:t>
            </a:r>
          </a:p>
          <a:p>
            <a:pPr algn="ctr"/>
            <a:r>
              <a:rPr lang="en-US" sz="4800">
                <a:solidFill>
                  <a:schemeClr val="bg2">
                    <a:lumMod val="25000"/>
                  </a:schemeClr>
                </a:solidFill>
                <a:latin typeface="Alpha" panose="020B0604020202020204" charset="0"/>
              </a:rPr>
              <a:t>HEALTH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4038" y="6627372"/>
            <a:ext cx="19053705" cy="6701646"/>
          </a:xfrm>
          <a:custGeom>
            <a:avLst/>
            <a:gdLst/>
            <a:ahLst/>
            <a:cxnLst/>
            <a:rect l="l" t="t" r="r" b="b"/>
            <a:pathLst>
              <a:path w="19053705" h="6701646">
                <a:moveTo>
                  <a:pt x="0" y="0"/>
                </a:moveTo>
                <a:lnTo>
                  <a:pt x="19053704" y="0"/>
                </a:lnTo>
                <a:lnTo>
                  <a:pt x="19053704" y="6701646"/>
                </a:lnTo>
                <a:lnTo>
                  <a:pt x="0" y="67016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184075" y="4398954"/>
            <a:ext cx="9919950" cy="1864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4945"/>
              </a:lnSpc>
            </a:pPr>
            <a:r>
              <a:rPr lang="en-US" sz="8800">
                <a:solidFill>
                  <a:srgbClr val="DBDDD3"/>
                </a:solidFill>
                <a:latin typeface="Oswald Bold"/>
              </a:rPr>
              <a:t>Unified Command</a:t>
            </a:r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132480" y="1416604"/>
            <a:ext cx="663764" cy="2070578"/>
          </a:xfrm>
          <a:custGeom>
            <a:avLst/>
            <a:gdLst/>
            <a:ahLst/>
            <a:cxnLst/>
            <a:rect l="l" t="t" r="r" b="b"/>
            <a:pathLst>
              <a:path w="663764" h="2070578">
                <a:moveTo>
                  <a:pt x="0" y="0"/>
                </a:moveTo>
                <a:lnTo>
                  <a:pt x="663764" y="0"/>
                </a:lnTo>
                <a:lnTo>
                  <a:pt x="663764" y="2070578"/>
                </a:lnTo>
                <a:lnTo>
                  <a:pt x="0" y="2070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252230" y="1416604"/>
            <a:ext cx="663764" cy="1403278"/>
          </a:xfrm>
          <a:custGeom>
            <a:avLst/>
            <a:gdLst/>
            <a:ahLst/>
            <a:cxnLst/>
            <a:rect l="l" t="t" r="r" b="b"/>
            <a:pathLst>
              <a:path w="663764" h="1403278">
                <a:moveTo>
                  <a:pt x="0" y="0"/>
                </a:moveTo>
                <a:lnTo>
                  <a:pt x="663764" y="0"/>
                </a:lnTo>
                <a:lnTo>
                  <a:pt x="663764" y="1403278"/>
                </a:lnTo>
                <a:lnTo>
                  <a:pt x="0" y="1403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371980" y="1416604"/>
            <a:ext cx="663764" cy="1403278"/>
          </a:xfrm>
          <a:custGeom>
            <a:avLst/>
            <a:gdLst/>
            <a:ahLst/>
            <a:cxnLst/>
            <a:rect l="l" t="t" r="r" b="b"/>
            <a:pathLst>
              <a:path w="663764" h="1403278">
                <a:moveTo>
                  <a:pt x="0" y="0"/>
                </a:moveTo>
                <a:lnTo>
                  <a:pt x="663764" y="0"/>
                </a:lnTo>
                <a:lnTo>
                  <a:pt x="663764" y="1403278"/>
                </a:lnTo>
                <a:lnTo>
                  <a:pt x="0" y="1403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491730" y="1416604"/>
            <a:ext cx="663764" cy="1403278"/>
          </a:xfrm>
          <a:custGeom>
            <a:avLst/>
            <a:gdLst/>
            <a:ahLst/>
            <a:cxnLst/>
            <a:rect l="l" t="t" r="r" b="b"/>
            <a:pathLst>
              <a:path w="663764" h="1403278">
                <a:moveTo>
                  <a:pt x="0" y="0"/>
                </a:moveTo>
                <a:lnTo>
                  <a:pt x="663764" y="0"/>
                </a:lnTo>
                <a:lnTo>
                  <a:pt x="663764" y="1403278"/>
                </a:lnTo>
                <a:lnTo>
                  <a:pt x="0" y="1403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26338" y="4540848"/>
            <a:ext cx="3228976" cy="1218806"/>
          </a:xfrm>
          <a:custGeom>
            <a:avLst/>
            <a:gdLst/>
            <a:ahLst/>
            <a:cxnLst/>
            <a:rect l="l" t="t" r="r" b="b"/>
            <a:pathLst>
              <a:path w="3228976" h="1218806">
                <a:moveTo>
                  <a:pt x="0" y="0"/>
                </a:moveTo>
                <a:lnTo>
                  <a:pt x="3228976" y="0"/>
                </a:lnTo>
                <a:lnTo>
                  <a:pt x="3228976" y="1218806"/>
                </a:lnTo>
                <a:lnTo>
                  <a:pt x="0" y="1218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642438" y="4540848"/>
            <a:ext cx="3228978" cy="1218806"/>
          </a:xfrm>
          <a:custGeom>
            <a:avLst/>
            <a:gdLst/>
            <a:ahLst/>
            <a:cxnLst/>
            <a:rect l="l" t="t" r="r" b="b"/>
            <a:pathLst>
              <a:path w="3228978" h="1218806">
                <a:moveTo>
                  <a:pt x="0" y="0"/>
                </a:moveTo>
                <a:lnTo>
                  <a:pt x="3228978" y="0"/>
                </a:lnTo>
                <a:lnTo>
                  <a:pt x="3228978" y="1218806"/>
                </a:lnTo>
                <a:lnTo>
                  <a:pt x="0" y="12188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177</Words>
  <Application>Microsoft Office PowerPoint</Application>
  <PresentationFormat>Custom</PresentationFormat>
  <Paragraphs>59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Nunito Sans</vt:lpstr>
      <vt:lpstr>Nunito Sans Bold</vt:lpstr>
      <vt:lpstr>Calibri</vt:lpstr>
      <vt:lpstr>Alpha</vt:lpstr>
      <vt:lpstr>Oswald Bold</vt:lpstr>
      <vt:lpstr>Arial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Draft of Ground Truth: Mental Health Crisis.pptx</dc:title>
  <dc:creator>Leonard, Karl</dc:creator>
  <cp:lastModifiedBy>Rhodes, Kerri</cp:lastModifiedBy>
  <cp:revision>2</cp:revision>
  <dcterms:created xsi:type="dcterms:W3CDTF">2006-08-16T00:00:00Z</dcterms:created>
  <dcterms:modified xsi:type="dcterms:W3CDTF">2024-06-12T15:29:22Z</dcterms:modified>
  <dc:identifier>DAGHOozZc60</dc:identifier>
</cp:coreProperties>
</file>